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notesMasterIdLst>
    <p:notesMasterId r:id="rId14"/>
  </p:notesMasterIdLst>
  <p:sldSz cx="14630400" cy="8229600"/>
  <p:notesSz cx="8229600" cy="14630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2-1.png"/><Relationship Id="rId3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3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slideLayout" Target="../slideLayouts/slideLayout6.xml"/><Relationship Id="rId7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slideLayout" Target="../slideLayouts/slideLayout8.xml"/><Relationship Id="rId5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702118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Kyrgyz Headline Generation using Transformers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168616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We developed a machine learning model that generates headlines in Kyrgyz.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5149572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Our focus was to apply advanced NLP on a low-resource language with real news data.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793790" y="6147435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4D4D51"/>
            </a:solidFill>
            <a:prstDash val="solid"/>
          </a:ln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410" y="6155055"/>
            <a:ext cx="347663" cy="347663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270040" y="6130528"/>
            <a:ext cx="2915126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by Dastan David uulu</a:t>
            </a:r>
            <a:endParaRPr lang="en-US" sz="2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37326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Results &amp; Examples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242220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model generated short and context-relevant headlines;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3040261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It captured the main theme of the article in most cases;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3658314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 some examples, it paraphrased well without losing meaning.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427636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Example: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93790" y="4894421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Input Text: News about a school opening;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93790" y="551247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Generated Headline: "Жаңы мектеп ачылды" (A new school opened)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793790" y="613052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This proves the model learned to understand and summarize effectively.</a:t>
            </a:r>
            <a:endParaRPr lang="en-US" sz="17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07012"/>
            <a:ext cx="1135558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Challenges We faced several challenges: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96941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Lack of Kyrgyz-specific pretrained models;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58747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Limited and imbalanced dataset;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20552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Some texts had grammatical or spelling errors;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82357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model sometimes produced grammatically incorrect outputs;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44163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Hyperparameter tuning was critical to avoid overfitting on a small dataset.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605968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Despite this, our results were promising and practical.</a:t>
            </a:r>
            <a:endParaRPr lang="en-US" sz="17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997756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Insights &amp; What We Learned This project taught us valuable lessons: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486894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16540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Mission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214342"/>
            <a:ext cx="6408063" cy="1685092"/>
          </a:xfrm>
          <a:prstGeom prst="roundRect">
            <a:avLst>
              <a:gd name="adj" fmla="val 5654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8224" y="544877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Expand NLP Access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8224" y="5939195"/>
            <a:ext cx="59391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Improve access to NLP tools for Kyrgyz-language users.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428667" y="5214342"/>
            <a:ext cx="6408063" cy="1685092"/>
          </a:xfrm>
          <a:prstGeom prst="roundRect">
            <a:avLst>
              <a:gd name="adj" fmla="val 5654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7663101" y="544877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Automate Headlines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663101" y="5939195"/>
            <a:ext cx="59391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Automatically generate headlines for articles and media content.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90286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Dataset Overview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41786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Article Text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75976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Contains 100 to 400 words summarizing news stories.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41786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Headline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99521" y="475976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Short title summarizing the article content effectively.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36090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Dataset Details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40984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530906" y="548771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Size &amp; Cleaning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530906" y="5978128"/>
            <a:ext cx="564261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About 1,700 samples, duplicates and nulls removed.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457003" y="540984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8194119" y="548771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Input Limit &amp; Split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8194119" y="5978128"/>
            <a:ext cx="56426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Max 512 tokens per input; 90% training, 10% validation.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868561"/>
            <a:ext cx="573595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Preprocessing Steps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190" y="1917502"/>
            <a:ext cx="1134070" cy="13608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754422" y="214431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Data Cleaning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754422" y="2634734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Remove duplicates, nulls, unwanted characters.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0190" y="3278386"/>
            <a:ext cx="1134070" cy="136088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754422" y="35052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Normalization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754422" y="3995618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Standardize text format and whitespace.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4639270"/>
            <a:ext cx="1134070" cy="136088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754422" y="486608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Dataset Splitting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754422" y="5356503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Create training and validation sets.</a:t>
            </a:r>
            <a:endParaRPr lang="en-US" sz="17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0190" y="6000155"/>
            <a:ext cx="1134070" cy="1360884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754422" y="62269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Tokenization Prep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7754422" y="6717387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Prepare data for tokenizer input.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72141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Model Choice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Multilingual Models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57831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Used mT5 and ByT5 supporting Cyrillic and low-resource languages.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Architecture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99521" y="457831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Encoder-decoder structure ideal for sequence-to-sequence tasks.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4223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Tokenization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02330" y="3574494"/>
            <a:ext cx="7825621" cy="782562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4582239" y="5780723"/>
            <a:ext cx="382667" cy="4783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30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</a:t>
            </a:r>
            <a:endParaRPr lang="en-US" sz="300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2330" y="3574494"/>
            <a:ext cx="7825621" cy="782562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123748" y="4313396"/>
            <a:ext cx="382667" cy="4783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30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</a:t>
            </a:r>
            <a:endParaRPr lang="en-US" sz="30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2330" y="3574494"/>
            <a:ext cx="7825621" cy="782562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9665137" y="5780723"/>
            <a:ext cx="382667" cy="4783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30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</a:t>
            </a:r>
            <a:endParaRPr lang="en-US" sz="3000" dirty="0"/>
          </a:p>
        </p:txBody>
      </p:sp>
      <p:sp>
        <p:nvSpPr>
          <p:cNvPr id="9" name="Text 4"/>
          <p:cNvSpPr/>
          <p:nvPr/>
        </p:nvSpPr>
        <p:spPr>
          <a:xfrm>
            <a:off x="1308259" y="3078361"/>
            <a:ext cx="309169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Separate Tokenization</a:t>
            </a:r>
            <a:endParaRPr lang="en-US" sz="2200" dirty="0"/>
          </a:p>
        </p:txBody>
      </p:sp>
      <p:sp>
        <p:nvSpPr>
          <p:cNvPr id="10" name="Text 5"/>
          <p:cNvSpPr/>
          <p:nvPr/>
        </p:nvSpPr>
        <p:spPr>
          <a:xfrm>
            <a:off x="793790" y="3568779"/>
            <a:ext cx="41207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Input text and headline tokenized individually.</a:t>
            </a:r>
            <a:endParaRPr lang="en-US" sz="1750" dirty="0"/>
          </a:p>
        </p:txBody>
      </p:sp>
      <p:sp>
        <p:nvSpPr>
          <p:cNvPr id="11" name="Text 6"/>
          <p:cNvSpPr/>
          <p:nvPr/>
        </p:nvSpPr>
        <p:spPr>
          <a:xfrm>
            <a:off x="5897523" y="19046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Special Tokens</a:t>
            </a:r>
            <a:endParaRPr lang="en-US" sz="2200" dirty="0"/>
          </a:p>
        </p:txBody>
      </p:sp>
      <p:sp>
        <p:nvSpPr>
          <p:cNvPr id="12" name="Text 7"/>
          <p:cNvSpPr/>
          <p:nvPr/>
        </p:nvSpPr>
        <p:spPr>
          <a:xfrm>
            <a:off x="5254704" y="2395061"/>
            <a:ext cx="412087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Used start/end sequence markers to guide the model.</a:t>
            </a:r>
            <a:endParaRPr lang="en-US" sz="1750" dirty="0"/>
          </a:p>
        </p:txBody>
      </p:sp>
      <p:sp>
        <p:nvSpPr>
          <p:cNvPr id="13" name="Text 8"/>
          <p:cNvSpPr/>
          <p:nvPr/>
        </p:nvSpPr>
        <p:spPr>
          <a:xfrm>
            <a:off x="10358557" y="307836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Padding &amp; Masks</a:t>
            </a:r>
            <a:endParaRPr lang="en-US" sz="2200" dirty="0"/>
          </a:p>
        </p:txBody>
      </p:sp>
      <p:sp>
        <p:nvSpPr>
          <p:cNvPr id="14" name="Text 9"/>
          <p:cNvSpPr/>
          <p:nvPr/>
        </p:nvSpPr>
        <p:spPr>
          <a:xfrm>
            <a:off x="9715738" y="3568779"/>
            <a:ext cx="412087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Uniform input length with attention masks for focus.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79177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Training Process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840712"/>
            <a:ext cx="3664863" cy="2047994"/>
          </a:xfrm>
          <a:prstGeom prst="roundRect">
            <a:avLst>
              <a:gd name="adj" fmla="val 4652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14624" y="307514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Epochs &amp; Batch Size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14624" y="3565565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 to 5 epochs with batch size 4 to 8 depending on memory.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2840712"/>
            <a:ext cx="3664863" cy="2047994"/>
          </a:xfrm>
          <a:prstGeom prst="roundRect">
            <a:avLst>
              <a:gd name="adj" fmla="val 4652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406301" y="307514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Optimizer &amp; Loss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406301" y="3565565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AdamW optimizer and CrossEntropy loss function used.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115520"/>
            <a:ext cx="7556421" cy="1322189"/>
          </a:xfrm>
          <a:prstGeom prst="roundRect">
            <a:avLst>
              <a:gd name="adj" fmla="val 7205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514624" y="5349954"/>
            <a:ext cx="373522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Validation &amp; Early Stopping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14624" y="5840373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Monitored metrics and stopped early to prevent overfitting.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06942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Evaluation Metrics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11836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7017306" y="319623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ROUGE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017306" y="3686651"/>
            <a:ext cx="289941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Measures overlap between generated and reference headlines.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200203" y="311836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937319" y="319623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BLEU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937319" y="3686651"/>
            <a:ext cx="289941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Assesses similarity to reference using n-gram matching.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22898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7017306" y="530685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Manual Checks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017306" y="5797272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Contextual accuracy and meaning verified by humans.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2025-05-14T19:09:08Z</dcterms:created>
  <dcterms:modified xsi:type="dcterms:W3CDTF">2025-05-14T19:09:08Z</dcterms:modified>
</cp:coreProperties>
</file>